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413" r:id="rId3"/>
    <p:sldId id="41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415" r:id="rId12"/>
    <p:sldId id="348" r:id="rId13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lay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eTZfp6Gq9mwQEJZrOjlsF2gKf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03"/>
    <p:restoredTop sz="94698"/>
  </p:normalViewPr>
  <p:slideViewPr>
    <p:cSldViewPr snapToGrid="0">
      <p:cViewPr varScale="1">
        <p:scale>
          <a:sx n="100" d="100"/>
          <a:sy n="100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</a:rPr>
              <a:pPr algn="r"/>
              <a:t>‹Nº›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Teacher’s Notes: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Explain the lesson goal: learning words and sentences related to hospitals.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Ask students: Have you ever been to a hospital?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11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3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041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1_Título y objeto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789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1_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776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4B023C8-5C9A-A518-F6FC-1723400898B8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Calibri" panose="020F0502020204030204" pitchFamily="34" charset="0"/>
            </a:endParaRPr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2B6EEEFE-E8CE-CED2-743E-A688F33B6F92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6A4CED5B-C5CD-D774-4281-D685BBA8D805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C680FA-B879-1A6E-2870-0EF55D4AE2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37EEB70-75C8-B2A0-41A6-9B58A56F4B6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699808" y="225185"/>
            <a:ext cx="975880" cy="26186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993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pos="317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  <p15:guide id="8" orient="horz" pos="32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7" y="1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73696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32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TALKING ABOUT </a:t>
            </a:r>
            <a:r>
              <a:rPr lang="en-US" sz="3200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YOUR HOLIDAY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03</a:t>
            </a:r>
            <a:endParaRPr lang="en-US" sz="1100" noProof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EFC9079B-DA52-E2EC-97D0-0E0483FC9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C5BB3D5D-ADA7-0F22-CF1A-4089DD025AEF}"/>
              </a:ext>
            </a:extLst>
          </p:cNvPr>
          <p:cNvSpPr/>
          <p:nvPr/>
        </p:nvSpPr>
        <p:spPr>
          <a:xfrm>
            <a:off x="506794" y="1335379"/>
            <a:ext cx="5181738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Ins="0" rtlCol="0" anchor="t"/>
          <a:lstStyle/>
          <a:p>
            <a:pPr marL="6350">
              <a:buSzPts val="1000"/>
              <a:tabLst>
                <a:tab pos="1371600" algn="l"/>
              </a:tabLst>
            </a:pPr>
            <a:endParaRPr lang="en-US" sz="1600" b="1" dirty="0">
              <a:solidFill>
                <a:srgbClr val="033646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B96F0F-6D04-6536-8D4D-922B5D321C3F}"/>
              </a:ext>
            </a:extLst>
          </p:cNvPr>
          <p:cNvSpPr txBox="1"/>
          <p:nvPr/>
        </p:nvSpPr>
        <p:spPr>
          <a:xfrm>
            <a:off x="738018" y="2071416"/>
            <a:ext cx="4777258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Complete the questions using the correct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 question word (Who, What, Where, When, Why, How).</a:t>
            </a:r>
          </a:p>
          <a:p>
            <a:pPr marL="0" indent="0">
              <a:buSzPct val="100000"/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_______ do you usually travel with?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_______ is the best time to visit the beach?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_______ do people love going on vacation?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_______ do you get to the airport from your house?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_______ is your dream travel destination?</a:t>
            </a:r>
          </a:p>
          <a:p>
            <a:pPr marL="228600" indent="-64135">
              <a:buSzPct val="100000"/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47;p10">
            <a:extLst>
              <a:ext uri="{FF2B5EF4-FFF2-40B4-BE49-F238E27FC236}">
                <a16:creationId xmlns:a16="http://schemas.microsoft.com/office/drawing/2014/main" id="{9956ECD9-55AA-4F9E-505E-DA7F52486D65}"/>
              </a:ext>
            </a:extLst>
          </p:cNvPr>
          <p:cNvSpPr txBox="1">
            <a:spLocks/>
          </p:cNvSpPr>
          <p:nvPr/>
        </p:nvSpPr>
        <p:spPr>
          <a:xfrm>
            <a:off x="738018" y="1543571"/>
            <a:ext cx="4159102" cy="37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1600" b="1" dirty="0">
                <a:solidFill>
                  <a:srgbClr val="033646"/>
                </a:solidFill>
                <a:ea typeface="+mn-ea"/>
              </a:rPr>
              <a:t>WH- QUESTIONS – TRAVEL EDITION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5D3A6A-5C29-22C2-FEB4-15E4572B0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5276" y="1335377"/>
            <a:ext cx="3121930" cy="3658041"/>
          </a:xfrm>
          <a:prstGeom prst="rect">
            <a:avLst/>
          </a:prstGeom>
        </p:spPr>
      </p:pic>
      <p:sp>
        <p:nvSpPr>
          <p:cNvPr id="8" name="Google Shape;187;p11">
            <a:extLst>
              <a:ext uri="{FF2B5EF4-FFF2-40B4-BE49-F238E27FC236}">
                <a16:creationId xmlns:a16="http://schemas.microsoft.com/office/drawing/2014/main" id="{A10E193C-655D-B9B1-6FD5-9CA239E87AB3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HOLIDAY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B56497A3-8AA9-7537-0DD8-6677658BF064}"/>
              </a:ext>
            </a:extLst>
          </p:cNvPr>
          <p:cNvSpPr/>
          <p:nvPr/>
        </p:nvSpPr>
        <p:spPr>
          <a:xfrm>
            <a:off x="506793" y="1335379"/>
            <a:ext cx="4844435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Ins="0" rtlCol="0" anchor="t"/>
          <a:lstStyle/>
          <a:p>
            <a:pPr marL="6350">
              <a:buSzPts val="1000"/>
              <a:tabLst>
                <a:tab pos="1371600" algn="l"/>
              </a:tabLst>
            </a:pPr>
            <a:endParaRPr lang="en-US" sz="1600" b="1" dirty="0">
              <a:solidFill>
                <a:srgbClr val="033646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177372-8973-635F-B9B1-E268C5531F0F}"/>
              </a:ext>
            </a:extLst>
          </p:cNvPr>
          <p:cNvSpPr txBox="1"/>
          <p:nvPr/>
        </p:nvSpPr>
        <p:spPr>
          <a:xfrm>
            <a:off x="738019" y="2071416"/>
            <a:ext cx="3737728" cy="2600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ts val="2800"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Check Questions:</a:t>
            </a:r>
          </a:p>
          <a:p>
            <a:pPr marL="228600" lvl="1" indent="-219075">
              <a:spcAft>
                <a:spcPts val="600"/>
              </a:spcAft>
              <a:buClr>
                <a:srgbClr val="FDC212"/>
              </a:buClr>
              <a:buSzPct val="100000"/>
              <a:buFont typeface="+mj-lt"/>
              <a:buAutoNum type="arabicPeriod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three things you need for a trip?</a:t>
            </a:r>
          </a:p>
          <a:p>
            <a:pPr marL="228600" lvl="1" indent="-219075">
              <a:spcAft>
                <a:spcPts val="600"/>
              </a:spcAft>
              <a:buClr>
                <a:srgbClr val="FDC212"/>
              </a:buClr>
              <a:buSzPct val="100000"/>
              <a:buFont typeface="+mj-lt"/>
              <a:buAutoNum type="arabicPeriod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difference between “journey” and “stay”?</a:t>
            </a:r>
          </a:p>
          <a:p>
            <a:pPr marL="228600" lvl="1" indent="-219075">
              <a:spcAft>
                <a:spcPts val="600"/>
              </a:spcAft>
              <a:buClr>
                <a:srgbClr val="FDC212"/>
              </a:buClr>
              <a:buSzPct val="100000"/>
              <a:buFont typeface="+mj-lt"/>
              <a:buAutoNum type="arabicPeriod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you ask for travel information at a train station?</a:t>
            </a:r>
          </a:p>
          <a:p>
            <a:pPr marL="228600" lvl="1" indent="-219075">
              <a:spcAft>
                <a:spcPts val="600"/>
              </a:spcAft>
              <a:buClr>
                <a:srgbClr val="FDC212"/>
              </a:buClr>
              <a:buSzPct val="100000"/>
              <a:buFont typeface="+mj-lt"/>
              <a:buAutoNum type="arabicPeriod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was your favorite activity from today’s class?</a:t>
            </a:r>
          </a:p>
          <a:p>
            <a:pPr marL="228600" indent="-50800">
              <a:buSzPts val="2800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47;p10">
            <a:extLst>
              <a:ext uri="{FF2B5EF4-FFF2-40B4-BE49-F238E27FC236}">
                <a16:creationId xmlns:a16="http://schemas.microsoft.com/office/drawing/2014/main" id="{C3BF0925-5012-53FA-AF64-CCA723750EBF}"/>
              </a:ext>
            </a:extLst>
          </p:cNvPr>
          <p:cNvSpPr txBox="1">
            <a:spLocks/>
          </p:cNvSpPr>
          <p:nvPr/>
        </p:nvSpPr>
        <p:spPr>
          <a:xfrm>
            <a:off x="738018" y="1543571"/>
            <a:ext cx="4159102" cy="37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1600" b="1" dirty="0">
                <a:solidFill>
                  <a:srgbClr val="033646"/>
                </a:solidFill>
                <a:ea typeface="+mn-ea"/>
              </a:rPr>
              <a:t>LET’S CHECK!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2ABEE91-DF95-724D-4960-B8106993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19" r="16919"/>
          <a:stretch/>
        </p:blipFill>
        <p:spPr>
          <a:xfrm>
            <a:off x="5008880" y="1335379"/>
            <a:ext cx="3628328" cy="3658040"/>
          </a:xfrm>
          <a:prstGeom prst="rect">
            <a:avLst/>
          </a:prstGeom>
        </p:spPr>
      </p:pic>
      <p:sp>
        <p:nvSpPr>
          <p:cNvPr id="8" name="Google Shape;187;p11">
            <a:extLst>
              <a:ext uri="{FF2B5EF4-FFF2-40B4-BE49-F238E27FC236}">
                <a16:creationId xmlns:a16="http://schemas.microsoft.com/office/drawing/2014/main" id="{3268B504-C056-9C88-8718-EF508320BC65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HOLIDAY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F886DC-7DEC-C179-4DD7-91AE26C74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  <a:cs typeface="Calibri" panose="020F0502020204030204" pitchFamily="34" charset="0"/>
              </a:rPr>
              <a:t>ENGLISH</a:t>
            </a:r>
            <a:r>
              <a:rPr lang="en-US" sz="2800" noProof="0" dirty="0">
                <a:solidFill>
                  <a:srgbClr val="033645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 LEVEL B1 - II</a:t>
            </a:r>
            <a:endParaRPr lang="en-US" sz="4000" noProof="0" dirty="0">
              <a:solidFill>
                <a:srgbClr val="033645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sp>
        <p:nvSpPr>
          <p:cNvPr id="8" name="Google Shape;48;p1">
            <a:extLst>
              <a:ext uri="{FF2B5EF4-FFF2-40B4-BE49-F238E27FC236}">
                <a16:creationId xmlns:a16="http://schemas.microsoft.com/office/drawing/2014/main" id="{77DF7650-58BA-25F7-D684-E12DF13FB872}"/>
              </a:ext>
            </a:extLst>
          </p:cNvPr>
          <p:cNvSpPr/>
          <p:nvPr/>
        </p:nvSpPr>
        <p:spPr>
          <a:xfrm>
            <a:off x="3747059" y="3016144"/>
            <a:ext cx="174141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1800"/>
            </a:pPr>
            <a:r>
              <a:rPr lang="en-US" sz="1200" dirty="0">
                <a:solidFill>
                  <a:schemeClr val="bg1"/>
                </a:solidFill>
                <a:sym typeface="Play"/>
              </a:rPr>
              <a:t>Students will be able to discuss and ask</a:t>
            </a:r>
            <a:r>
              <a:rPr lang="en-US" sz="1200" b="1" dirty="0">
                <a:solidFill>
                  <a:schemeClr val="bg1"/>
                </a:solidFill>
                <a:sym typeface="Play"/>
              </a:rPr>
              <a:t> questions about their travel experiences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BA326D-9E9C-E167-83E4-6D2D8B12B928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22" name="Google Shape;36;p1">
              <a:extLst>
                <a:ext uri="{FF2B5EF4-FFF2-40B4-BE49-F238E27FC236}">
                  <a16:creationId xmlns:a16="http://schemas.microsoft.com/office/drawing/2014/main" id="{7A461B8E-10B0-C1B1-917A-9B1F5C5CEE5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lang="en-US" sz="2000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6AA54F1-14B3-054B-E48F-696098462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;p11">
            <a:extLst>
              <a:ext uri="{FF2B5EF4-FFF2-40B4-BE49-F238E27FC236}">
                <a16:creationId xmlns:a16="http://schemas.microsoft.com/office/drawing/2014/main" id="{CCBA0902-7A11-13AF-F920-1C160EA12FE9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HOLIDAY</a:t>
            </a:r>
          </a:p>
        </p:txBody>
      </p:sp>
      <p:sp>
        <p:nvSpPr>
          <p:cNvPr id="3" name="Google Shape;90;p2">
            <a:extLst>
              <a:ext uri="{FF2B5EF4-FFF2-40B4-BE49-F238E27FC236}">
                <a16:creationId xmlns:a16="http://schemas.microsoft.com/office/drawing/2014/main" id="{901B3FCA-FF52-4C6C-C9BF-C2DDAD16BB71}"/>
              </a:ext>
            </a:extLst>
          </p:cNvPr>
          <p:cNvSpPr txBox="1">
            <a:spLocks/>
          </p:cNvSpPr>
          <p:nvPr/>
        </p:nvSpPr>
        <p:spPr>
          <a:xfrm>
            <a:off x="3531906" y="546584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endParaRPr lang="en-US" sz="1600" b="1" noProof="0" dirty="0"/>
          </a:p>
        </p:txBody>
      </p:sp>
      <p:sp>
        <p:nvSpPr>
          <p:cNvPr id="6" name="Google Shape;181;p11">
            <a:extLst>
              <a:ext uri="{FF2B5EF4-FFF2-40B4-BE49-F238E27FC236}">
                <a16:creationId xmlns:a16="http://schemas.microsoft.com/office/drawing/2014/main" id="{35B166E3-8A88-4D7D-7A40-EE0287F4D033}"/>
              </a:ext>
            </a:extLst>
          </p:cNvPr>
          <p:cNvSpPr txBox="1"/>
          <p:nvPr/>
        </p:nvSpPr>
        <p:spPr>
          <a:xfrm>
            <a:off x="506796" y="849124"/>
            <a:ext cx="4065204" cy="6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SzPts val="4400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LET’S TALK ABOUT TRAVELING!</a:t>
            </a:r>
          </a:p>
          <a:p>
            <a:pPr>
              <a:buSzPts val="2800"/>
            </a:pPr>
            <a:r>
              <a:rPr lang="en-US" sz="16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at the picture and answer the questions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BFD28FC-5944-3D2C-498B-C5C4F3CB113E}"/>
              </a:ext>
            </a:extLst>
          </p:cNvPr>
          <p:cNvGrpSpPr/>
          <p:nvPr/>
        </p:nvGrpSpPr>
        <p:grpSpPr>
          <a:xfrm>
            <a:off x="523310" y="1747455"/>
            <a:ext cx="3798512" cy="3220746"/>
            <a:chOff x="523310" y="1934921"/>
            <a:chExt cx="3798512" cy="3220746"/>
          </a:xfrm>
        </p:grpSpPr>
        <p:sp>
          <p:nvSpPr>
            <p:cNvPr id="12" name="Triángulo rectángulo 11">
              <a:extLst>
                <a:ext uri="{FF2B5EF4-FFF2-40B4-BE49-F238E27FC236}">
                  <a16:creationId xmlns:a16="http://schemas.microsoft.com/office/drawing/2014/main" id="{CABD4386-5AF6-6BB4-39C7-C8CBA21DF94F}"/>
                </a:ext>
              </a:extLst>
            </p:cNvPr>
            <p:cNvSpPr/>
            <p:nvPr/>
          </p:nvSpPr>
          <p:spPr>
            <a:xfrm rot="5400000">
              <a:off x="4032156" y="205830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85A94325-5AF4-FD92-43FC-2AF7D6121B6D}"/>
                </a:ext>
              </a:extLst>
            </p:cNvPr>
            <p:cNvSpPr/>
            <p:nvPr/>
          </p:nvSpPr>
          <p:spPr>
            <a:xfrm>
              <a:off x="1026055" y="1934921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Where do you like to go on holiday?</a:t>
              </a:r>
            </a:p>
          </p:txBody>
        </p:sp>
        <p:sp>
          <p:nvSpPr>
            <p:cNvPr id="20" name="Triángulo rectángulo 19">
              <a:extLst>
                <a:ext uri="{FF2B5EF4-FFF2-40B4-BE49-F238E27FC236}">
                  <a16:creationId xmlns:a16="http://schemas.microsoft.com/office/drawing/2014/main" id="{5C33E563-0642-E3EE-18DE-E876AE89E2AE}"/>
                </a:ext>
              </a:extLst>
            </p:cNvPr>
            <p:cNvSpPr/>
            <p:nvPr/>
          </p:nvSpPr>
          <p:spPr>
            <a:xfrm rot="5400000">
              <a:off x="4032156" y="2759862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F2E61D5B-AA4E-587F-1193-66EAEF9A09B2}"/>
                </a:ext>
              </a:extLst>
            </p:cNvPr>
            <p:cNvSpPr/>
            <p:nvPr/>
          </p:nvSpPr>
          <p:spPr>
            <a:xfrm>
              <a:off x="1026055" y="2636477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Have you ever been on a trip by train?</a:t>
              </a:r>
            </a:p>
          </p:txBody>
        </p:sp>
        <p:sp>
          <p:nvSpPr>
            <p:cNvPr id="27" name="Triángulo rectángulo 26">
              <a:extLst>
                <a:ext uri="{FF2B5EF4-FFF2-40B4-BE49-F238E27FC236}">
                  <a16:creationId xmlns:a16="http://schemas.microsoft.com/office/drawing/2014/main" id="{85DF3F86-F2A9-A351-DF27-D463C6697157}"/>
                </a:ext>
              </a:extLst>
            </p:cNvPr>
            <p:cNvSpPr/>
            <p:nvPr/>
          </p:nvSpPr>
          <p:spPr>
            <a:xfrm rot="5400000">
              <a:off x="4032156" y="3466185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ángulo redondeado 27">
              <a:extLst>
                <a:ext uri="{FF2B5EF4-FFF2-40B4-BE49-F238E27FC236}">
                  <a16:creationId xmlns:a16="http://schemas.microsoft.com/office/drawing/2014/main" id="{7FE80022-72BF-381E-FF5E-618C512CEA66}"/>
                </a:ext>
              </a:extLst>
            </p:cNvPr>
            <p:cNvSpPr/>
            <p:nvPr/>
          </p:nvSpPr>
          <p:spPr>
            <a:xfrm>
              <a:off x="1026055" y="3342800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0" rtlCol="0" anchor="ctr"/>
            <a:lstStyle/>
            <a:p>
              <a:pPr>
                <a:buSzPct val="100000"/>
              </a:pPr>
              <a:r>
                <a: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is your dream travel destination?</a:t>
              </a: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60EB04F5-C318-037D-E64E-9430FDAFD5C0}"/>
                </a:ext>
              </a:extLst>
            </p:cNvPr>
            <p:cNvSpPr/>
            <p:nvPr/>
          </p:nvSpPr>
          <p:spPr>
            <a:xfrm>
              <a:off x="523310" y="1956855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E56A8C31-85D9-64C8-EFFD-0C5C21B89D87}"/>
                </a:ext>
              </a:extLst>
            </p:cNvPr>
            <p:cNvSpPr/>
            <p:nvPr/>
          </p:nvSpPr>
          <p:spPr>
            <a:xfrm>
              <a:off x="523310" y="2657043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96843936-D87F-1019-C337-736BE6DBB69D}"/>
                </a:ext>
              </a:extLst>
            </p:cNvPr>
            <p:cNvSpPr/>
            <p:nvPr/>
          </p:nvSpPr>
          <p:spPr>
            <a:xfrm>
              <a:off x="523310" y="3360357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Triángulo rectángulo 32">
              <a:extLst>
                <a:ext uri="{FF2B5EF4-FFF2-40B4-BE49-F238E27FC236}">
                  <a16:creationId xmlns:a16="http://schemas.microsoft.com/office/drawing/2014/main" id="{95E98C41-1AAF-DAC7-122B-38217765AAE0}"/>
                </a:ext>
              </a:extLst>
            </p:cNvPr>
            <p:cNvSpPr/>
            <p:nvPr/>
          </p:nvSpPr>
          <p:spPr>
            <a:xfrm rot="5400000">
              <a:off x="4032156" y="4117979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ángulo redondeado 33">
              <a:extLst>
                <a:ext uri="{FF2B5EF4-FFF2-40B4-BE49-F238E27FC236}">
                  <a16:creationId xmlns:a16="http://schemas.microsoft.com/office/drawing/2014/main" id="{0872C3F0-B9FF-1248-ED3B-64E6B29A3091}"/>
                </a:ext>
              </a:extLst>
            </p:cNvPr>
            <p:cNvSpPr/>
            <p:nvPr/>
          </p:nvSpPr>
          <p:spPr>
            <a:xfrm>
              <a:off x="1026055" y="4019878"/>
              <a:ext cx="3085145" cy="430608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things do you usually bring on a trip?</a:t>
              </a: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C36A57B5-88D9-4D66-C18F-57B527811E5A}"/>
                </a:ext>
              </a:extLst>
            </p:cNvPr>
            <p:cNvSpPr/>
            <p:nvPr/>
          </p:nvSpPr>
          <p:spPr>
            <a:xfrm>
              <a:off x="523310" y="3990082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riángulo rectángulo 6">
              <a:extLst>
                <a:ext uri="{FF2B5EF4-FFF2-40B4-BE49-F238E27FC236}">
                  <a16:creationId xmlns:a16="http://schemas.microsoft.com/office/drawing/2014/main" id="{E1B9559D-53EA-45C8-1D7F-25A26E79107B}"/>
                </a:ext>
              </a:extLst>
            </p:cNvPr>
            <p:cNvSpPr/>
            <p:nvPr/>
          </p:nvSpPr>
          <p:spPr>
            <a:xfrm rot="5400000">
              <a:off x="4032156" y="4823160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87D17F88-9B2C-B5B8-A074-25A87D07DA0D}"/>
                </a:ext>
              </a:extLst>
            </p:cNvPr>
            <p:cNvSpPr/>
            <p:nvPr/>
          </p:nvSpPr>
          <p:spPr>
            <a:xfrm>
              <a:off x="1026055" y="4725059"/>
              <a:ext cx="3085145" cy="430608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 you prefer the beach, mountains, or cities? Why?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092C199-895E-CE2D-DE7E-03565D8D1320}"/>
                </a:ext>
              </a:extLst>
            </p:cNvPr>
            <p:cNvSpPr/>
            <p:nvPr/>
          </p:nvSpPr>
          <p:spPr>
            <a:xfrm>
              <a:off x="523310" y="4695263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9" name="Imagen 38">
            <a:extLst>
              <a:ext uri="{FF2B5EF4-FFF2-40B4-BE49-F238E27FC236}">
                <a16:creationId xmlns:a16="http://schemas.microsoft.com/office/drawing/2014/main" id="{D5F35D2E-226A-24B1-871C-9C3D79A6A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849124"/>
            <a:ext cx="4572000" cy="43483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C6CD6547-5277-2DE9-9527-743A8C71E62D}"/>
              </a:ext>
            </a:extLst>
          </p:cNvPr>
          <p:cNvSpPr/>
          <p:nvPr/>
        </p:nvSpPr>
        <p:spPr>
          <a:xfrm rot="16200000">
            <a:off x="2214648" y="-855671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3673C6-D901-F940-6708-4E0DD534F0E8}"/>
              </a:ext>
            </a:extLst>
          </p:cNvPr>
          <p:cNvSpPr txBox="1"/>
          <p:nvPr/>
        </p:nvSpPr>
        <p:spPr>
          <a:xfrm>
            <a:off x="676801" y="937368"/>
            <a:ext cx="37158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Travel Vocabulary in Context</a:t>
            </a:r>
            <a:endParaRPr lang="en-US" sz="13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03F0BE-9339-CF9E-54B3-CCE96C56AF3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4" y="1144438"/>
            <a:ext cx="360362" cy="179860"/>
          </a:xfrm>
          <a:prstGeom prst="rect">
            <a:avLst/>
          </a:prstGeom>
        </p:spPr>
      </p:pic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018D72EE-E31A-6649-3C87-71E96458BA83}"/>
              </a:ext>
            </a:extLst>
          </p:cNvPr>
          <p:cNvSpPr txBox="1"/>
          <p:nvPr/>
        </p:nvSpPr>
        <p:spPr>
          <a:xfrm>
            <a:off x="509542" y="1529370"/>
            <a:ext cx="4062458" cy="379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Vocabulary Words:</a:t>
            </a:r>
          </a:p>
          <a:p>
            <a:pPr marL="6350" indent="-6350">
              <a:buSzPct val="100000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Ski resort, hike</a:t>
            </a:r>
            <a:r>
              <a:rPr lang="en-US" sz="1300" b="1">
                <a:latin typeface="Calibri" panose="020F0502020204030204" pitchFamily="34" charset="0"/>
                <a:cs typeface="Calibri" panose="020F0502020204030204" pitchFamily="34" charset="0"/>
              </a:rPr>
              <a:t>, passengers,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scenery, holiday, journey, stay</a:t>
            </a:r>
          </a:p>
          <a:p>
            <a:pPr marL="0" indent="0">
              <a:buSzPct val="100000"/>
              <a:buNone/>
            </a:pP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Exercise:</a:t>
            </a:r>
            <a:b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Complete the following sentences with the correct vocabulary words:</a:t>
            </a:r>
          </a:p>
          <a:p>
            <a:pPr marL="0" indent="0">
              <a:buSzPct val="100000"/>
              <a:buNone/>
            </a:pP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Aft>
                <a:spcPts val="800"/>
              </a:spcAft>
              <a:buSzPct val="100000"/>
              <a:buFont typeface="Play"/>
              <a:buAutoNum type="arabicPeriod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The __________ was long, but the beautiful views made it enjoyable.</a:t>
            </a:r>
          </a:p>
          <a:p>
            <a:pPr marL="228600" indent="-228600">
              <a:spcAft>
                <a:spcPts val="800"/>
              </a:spcAft>
              <a:buSzPct val="100000"/>
              <a:buFont typeface="Play"/>
              <a:buAutoNum type="arabicPeriod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We stayed in a small cabin near the __________.</a:t>
            </a:r>
          </a:p>
          <a:p>
            <a:pPr marL="228600" indent="-228600">
              <a:spcAft>
                <a:spcPts val="800"/>
              </a:spcAft>
              <a:buSzPct val="100000"/>
              <a:buFont typeface="Play"/>
              <a:buAutoNum type="arabicPeriod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I love to go on a __________ through the mountains.</a:t>
            </a:r>
          </a:p>
          <a:p>
            <a:pPr marL="228600" indent="-228600">
              <a:spcAft>
                <a:spcPts val="800"/>
              </a:spcAft>
              <a:buSzPct val="100000"/>
              <a:buFont typeface="Play"/>
              <a:buAutoNum type="arabicPeriod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The __________ on the train were excited for their vacation.</a:t>
            </a:r>
          </a:p>
          <a:p>
            <a:pPr marL="228600" indent="-228600">
              <a:spcAft>
                <a:spcPts val="800"/>
              </a:spcAft>
              <a:buSzPct val="100000"/>
              <a:buFont typeface="Play"/>
              <a:buAutoNum type="arabicPeriod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Our __________ in the hotel included breakfast and dinner.</a:t>
            </a:r>
          </a:p>
          <a:p>
            <a:pPr marL="228600" indent="-104140">
              <a:buSzPct val="100000"/>
              <a:buNone/>
            </a:pP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EFEDE4A-EF58-FA3B-D651-BDE8A99D2B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0"/>
            <a:ext cx="4386810" cy="5424407"/>
          </a:xfrm>
          <a:prstGeom prst="rect">
            <a:avLst/>
          </a:prstGeom>
        </p:spPr>
      </p:pic>
      <p:sp>
        <p:nvSpPr>
          <p:cNvPr id="8" name="Google Shape;187;p11">
            <a:extLst>
              <a:ext uri="{FF2B5EF4-FFF2-40B4-BE49-F238E27FC236}">
                <a16:creationId xmlns:a16="http://schemas.microsoft.com/office/drawing/2014/main" id="{5784D1BC-31CC-583E-E689-A11A32A6421E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HOLIDAY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FB6A39B-39FC-2721-A243-35A983D9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484804"/>
              </p:ext>
            </p:extLst>
          </p:nvPr>
        </p:nvGraphicFramePr>
        <p:xfrm>
          <a:off x="1787711" y="2048661"/>
          <a:ext cx="5568577" cy="2206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404">
                  <a:extLst>
                    <a:ext uri="{9D8B030D-6E8A-4147-A177-3AD203B41FA5}">
                      <a16:colId xmlns:a16="http://schemas.microsoft.com/office/drawing/2014/main" val="519659465"/>
                    </a:ext>
                  </a:extLst>
                </a:gridCol>
                <a:gridCol w="3525173">
                  <a:extLst>
                    <a:ext uri="{9D8B030D-6E8A-4147-A177-3AD203B41FA5}">
                      <a16:colId xmlns:a16="http://schemas.microsoft.com/office/drawing/2014/main" val="2418554753"/>
                    </a:ext>
                  </a:extLst>
                </a:gridCol>
              </a:tblGrid>
              <a:tr h="35238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A (Travel Word)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B (Meaning)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5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9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Bag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-182563" algn="l">
                        <a:buFont typeface="+mj-lt"/>
                        <a:buAutoNum type="alphaLcPeriod"/>
                        <a:tabLst/>
                      </a:pPr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paper or digital pass to get on a plane.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7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Ticket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b. A book with your photo to enter a country.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1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Plane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c. A big car that takes people to a hotel.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0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Passport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d. A thing that flies in the sky with people inside.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80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 Bus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A thing to carry your clothes when you travel.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5081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C8D05AE-0248-81F3-9C10-1103A8B4E9E9}"/>
              </a:ext>
            </a:extLst>
          </p:cNvPr>
          <p:cNvSpPr txBox="1"/>
          <p:nvPr/>
        </p:nvSpPr>
        <p:spPr>
          <a:xfrm>
            <a:off x="503238" y="841375"/>
            <a:ext cx="8137525" cy="866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763">
              <a:spcAft>
                <a:spcPts val="1000"/>
              </a:spcAft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TRAVEL WORDS – MATCH THEM!</a:t>
            </a:r>
          </a:p>
          <a:p>
            <a:pPr>
              <a:spcBef>
                <a:spcPts val="0"/>
              </a:spcBef>
              <a:buClr>
                <a:srgbClr val="F1453A"/>
              </a:buClr>
              <a:buSzPct val="100000"/>
            </a:pPr>
            <a:r>
              <a:rPr lang="en-US" sz="1600" b="1" dirty="0">
                <a:solidFill>
                  <a:srgbClr val="F045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</a:p>
          <a:p>
            <a:pPr marL="182563" indent="-182563">
              <a:spcBef>
                <a:spcPts val="0"/>
              </a:spcBef>
              <a:buClr>
                <a:srgbClr val="F1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Match the travel words in Column A with their correct meanings in Column B.</a:t>
            </a:r>
          </a:p>
        </p:txBody>
      </p:sp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263A625C-ED6D-26A6-9F52-0DDDBFAD775D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HOLIDAY</a:t>
            </a:r>
          </a:p>
        </p:txBody>
      </p:sp>
      <p:sp>
        <p:nvSpPr>
          <p:cNvPr id="3" name="Google Shape;112;p4">
            <a:extLst>
              <a:ext uri="{FF2B5EF4-FFF2-40B4-BE49-F238E27FC236}">
                <a16:creationId xmlns:a16="http://schemas.microsoft.com/office/drawing/2014/main" id="{78DE2375-56B4-6661-5B59-9F874A4EAD55}"/>
              </a:ext>
            </a:extLst>
          </p:cNvPr>
          <p:cNvSpPr txBox="1"/>
          <p:nvPr/>
        </p:nvSpPr>
        <p:spPr>
          <a:xfrm>
            <a:off x="510664" y="4648258"/>
            <a:ext cx="6113207" cy="69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Bonus Question: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Think &amp; Discuss</a:t>
            </a: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What do you take when you go on a trip?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 descr="ilustración de estilo de dibujos animados de vector de color plano de fondo  de logotipo de viaje de avión 17319965 Vector en Vecteezy"/>
          <p:cNvPicPr preferRelativeResize="0"/>
          <p:nvPr/>
        </p:nvPicPr>
        <p:blipFill rotWithShape="1">
          <a:blip r:embed="rId3">
            <a:alphaModFix/>
          </a:blip>
          <a:srcRect t="-9077" b="-3128"/>
          <a:stretch/>
        </p:blipFill>
        <p:spPr>
          <a:xfrm>
            <a:off x="4751388" y="841375"/>
            <a:ext cx="3882302" cy="4356101"/>
          </a:xfrm>
          <a:prstGeom prst="rect">
            <a:avLst/>
          </a:prstGeom>
          <a:solidFill>
            <a:srgbClr val="E6CEB4"/>
          </a:solidFill>
          <a:ln>
            <a:noFill/>
          </a:ln>
        </p:spPr>
      </p:pic>
      <p:sp>
        <p:nvSpPr>
          <p:cNvPr id="2" name="Google Shape;104;p4">
            <a:extLst>
              <a:ext uri="{FF2B5EF4-FFF2-40B4-BE49-F238E27FC236}">
                <a16:creationId xmlns:a16="http://schemas.microsoft.com/office/drawing/2014/main" id="{A7685684-63B9-CA9A-5CE7-129DCCD8665C}"/>
              </a:ext>
            </a:extLst>
          </p:cNvPr>
          <p:cNvSpPr txBox="1">
            <a:spLocks/>
          </p:cNvSpPr>
          <p:nvPr/>
        </p:nvSpPr>
        <p:spPr>
          <a:xfrm>
            <a:off x="506793" y="841375"/>
            <a:ext cx="3885820" cy="35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b="1" dirty="0"/>
              <a:t>ASKING QUESTIONS ABOUT A TRIP</a:t>
            </a: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5ADCF7E5-89DF-0641-AA80-55E05C46553E}"/>
              </a:ext>
            </a:extLst>
          </p:cNvPr>
          <p:cNvSpPr/>
          <p:nvPr/>
        </p:nvSpPr>
        <p:spPr>
          <a:xfrm rot="5400000">
            <a:off x="2214643" y="-45372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Google Shape;181;p11">
            <a:extLst>
              <a:ext uri="{FF2B5EF4-FFF2-40B4-BE49-F238E27FC236}">
                <a16:creationId xmlns:a16="http://schemas.microsoft.com/office/drawing/2014/main" id="{0EB3AE24-8B08-9D17-809F-EC156B14E7E3}"/>
              </a:ext>
            </a:extLst>
          </p:cNvPr>
          <p:cNvSpPr txBox="1"/>
          <p:nvPr/>
        </p:nvSpPr>
        <p:spPr>
          <a:xfrm>
            <a:off x="506794" y="2000273"/>
            <a:ext cx="3885819" cy="324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Work in pairs.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One student asks a travel-related question, and the other answers based on personal experiences or imagination.</a:t>
            </a:r>
          </a:p>
          <a:p>
            <a:pPr marL="0" indent="0">
              <a:spcAft>
                <a:spcPts val="600"/>
              </a:spcAft>
              <a:buSzPct val="100000"/>
              <a:buNone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Example Questions:</a:t>
            </a:r>
          </a:p>
          <a:p>
            <a:pPr marL="184150" indent="-1841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Where did you go on your last holiday?</a:t>
            </a:r>
          </a:p>
          <a:p>
            <a:pPr marL="184150" indent="-1841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How long did you stay there?</a:t>
            </a:r>
          </a:p>
          <a:p>
            <a:pPr marL="184150" indent="-1841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Who did you travel with?</a:t>
            </a:r>
          </a:p>
          <a:p>
            <a:pPr marL="184150" indent="-1841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What activities did you do there?</a:t>
            </a:r>
          </a:p>
          <a:p>
            <a:pPr marL="0" indent="0">
              <a:spcAft>
                <a:spcPts val="600"/>
              </a:spcAft>
              <a:buSzPct val="100000"/>
              <a:buNone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Write five questions about a trip.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Ask your partner the questions.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Write down their answers.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Share one answer with the class.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881BF6-6099-80D7-72E1-15C0F7BA18EC}"/>
              </a:ext>
            </a:extLst>
          </p:cNvPr>
          <p:cNvSpPr txBox="1"/>
          <p:nvPr/>
        </p:nvSpPr>
        <p:spPr>
          <a:xfrm>
            <a:off x="1123446" y="133931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noProof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Activity:</a:t>
            </a:r>
            <a:endParaRPr lang="en-US" sz="1600" kern="100" noProof="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2F67DC-33F4-3E10-699A-7A0522D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10310" y="1546386"/>
            <a:ext cx="360362" cy="179860"/>
          </a:xfrm>
          <a:prstGeom prst="rect">
            <a:avLst/>
          </a:prstGeom>
        </p:spPr>
      </p:pic>
      <p:sp>
        <p:nvSpPr>
          <p:cNvPr id="7" name="Google Shape;187;p11">
            <a:extLst>
              <a:ext uri="{FF2B5EF4-FFF2-40B4-BE49-F238E27FC236}">
                <a16:creationId xmlns:a16="http://schemas.microsoft.com/office/drawing/2014/main" id="{BF95E119-C693-AC56-DEB1-30459E27FDAE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HOLIDAY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500940A-4133-5917-2565-9A401DA2E78F}"/>
              </a:ext>
            </a:extLst>
          </p:cNvPr>
          <p:cNvSpPr txBox="1">
            <a:spLocks/>
          </p:cNvSpPr>
          <p:nvPr/>
        </p:nvSpPr>
        <p:spPr>
          <a:xfrm>
            <a:off x="1025718" y="1322766"/>
            <a:ext cx="3366895" cy="3537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Scenario:</a:t>
            </a:r>
            <a:b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You are at a train station, and you need to ask for information about your trip.</a:t>
            </a:r>
          </a:p>
          <a:p>
            <a:pPr>
              <a:buSzPct val="100000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Pair Activity:</a:t>
            </a:r>
          </a:p>
          <a:p>
            <a:pPr marL="171450" indent="-171450">
              <a:spcAft>
                <a:spcPts val="60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One student plays the role of a passenger, and the other plays the role of a station employee.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Use these key phrases:</a:t>
            </a:r>
          </a:p>
          <a:p>
            <a:pPr marL="171450" indent="-171450">
              <a:spcAft>
                <a:spcPts val="60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"Excuse me, where is the platform for the 10 AM train?"</a:t>
            </a:r>
          </a:p>
          <a:p>
            <a:pPr marL="177800" indent="-177800">
              <a:spcAft>
                <a:spcPts val="60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"How long does the journey take?"</a:t>
            </a:r>
          </a:p>
          <a:p>
            <a:pPr marL="177800" indent="-177800">
              <a:spcAft>
                <a:spcPts val="60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"Can I buy a ticket here?"</a:t>
            </a:r>
          </a:p>
          <a:p>
            <a:pPr>
              <a:buSzPct val="100000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</a:p>
          <a:p>
            <a:pPr marL="177800" indent="-177800">
              <a:spcAft>
                <a:spcPts val="4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Practice the conversation with your partner.</a:t>
            </a:r>
          </a:p>
          <a:p>
            <a:pPr marL="177800" indent="-177800">
              <a:spcAft>
                <a:spcPts val="4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Switch roles and practice again.</a:t>
            </a:r>
          </a:p>
          <a:p>
            <a:pPr marL="177800" indent="-177800">
              <a:spcAft>
                <a:spcPts val="4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Present your conversation to the class.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E32F8D4-C5BE-4026-01D5-A917524C5DF2}"/>
              </a:ext>
            </a:extLst>
          </p:cNvPr>
          <p:cNvSpPr/>
          <p:nvPr/>
        </p:nvSpPr>
        <p:spPr>
          <a:xfrm>
            <a:off x="506796" y="841375"/>
            <a:ext cx="367848" cy="367848"/>
          </a:xfrm>
          <a:prstGeom prst="ellipse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9E03ED-D9E8-BD43-0B5C-A90E9054FE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384" y="896291"/>
            <a:ext cx="239242" cy="23924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D3297B5-9549-F5E6-0E19-C3C0E1E10681}"/>
              </a:ext>
            </a:extLst>
          </p:cNvPr>
          <p:cNvSpPr txBox="1"/>
          <p:nvPr/>
        </p:nvSpPr>
        <p:spPr>
          <a:xfrm>
            <a:off x="1025719" y="902710"/>
            <a:ext cx="354628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ROLE-PLAYING A TRIP CONVERSATION</a:t>
            </a:r>
            <a:endParaRPr lang="es-ES_trad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73A4FF5-E25A-3545-7711-F9FEAFAC5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6" y="841375"/>
            <a:ext cx="4392613" cy="4356100"/>
          </a:xfrm>
          <a:prstGeom prst="rect">
            <a:avLst/>
          </a:prstGeom>
        </p:spPr>
      </p:pic>
      <p:sp>
        <p:nvSpPr>
          <p:cNvPr id="10" name="Google Shape;187;p11">
            <a:extLst>
              <a:ext uri="{FF2B5EF4-FFF2-40B4-BE49-F238E27FC236}">
                <a16:creationId xmlns:a16="http://schemas.microsoft.com/office/drawing/2014/main" id="{7B73238F-DB9B-D43F-6C4C-16B1259EF4C0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HOLIDAY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2387" y="1121"/>
            <a:ext cx="3618376" cy="54299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4;p4">
            <a:extLst>
              <a:ext uri="{FF2B5EF4-FFF2-40B4-BE49-F238E27FC236}">
                <a16:creationId xmlns:a16="http://schemas.microsoft.com/office/drawing/2014/main" id="{D15131E1-DEC5-4D7E-C9C6-AC8EB98D2FE8}"/>
              </a:ext>
            </a:extLst>
          </p:cNvPr>
          <p:cNvSpPr txBox="1">
            <a:spLocks/>
          </p:cNvSpPr>
          <p:nvPr/>
        </p:nvSpPr>
        <p:spPr>
          <a:xfrm>
            <a:off x="506793" y="841375"/>
            <a:ext cx="3885820" cy="35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1600" b="1" dirty="0"/>
              <a:t>DESCRIBING A TRAVEL EXPERIENCE</a:t>
            </a: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FEAD8A52-8FB7-4CAE-4E30-5266310E6884}"/>
              </a:ext>
            </a:extLst>
          </p:cNvPr>
          <p:cNvSpPr/>
          <p:nvPr/>
        </p:nvSpPr>
        <p:spPr>
          <a:xfrm rot="5400000">
            <a:off x="2214643" y="-45372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Google Shape;181;p11">
            <a:extLst>
              <a:ext uri="{FF2B5EF4-FFF2-40B4-BE49-F238E27FC236}">
                <a16:creationId xmlns:a16="http://schemas.microsoft.com/office/drawing/2014/main" id="{161D415C-36BC-BD7D-401B-61ECA0BE540D}"/>
              </a:ext>
            </a:extLst>
          </p:cNvPr>
          <p:cNvSpPr txBox="1"/>
          <p:nvPr/>
        </p:nvSpPr>
        <p:spPr>
          <a:xfrm>
            <a:off x="506794" y="1906830"/>
            <a:ext cx="3885820" cy="335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describe a past trip using the following structure:</a:t>
            </a:r>
          </a:p>
          <a:p>
            <a:pPr marL="228600" indent="-228600">
              <a:spcAft>
                <a:spcPts val="400"/>
              </a:spcAft>
              <a:buSzPct val="100000"/>
              <a:buFont typeface="Play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 you go?</a:t>
            </a:r>
          </a:p>
          <a:p>
            <a:pPr marL="228600" indent="-228600">
              <a:spcAft>
                <a:spcPts val="400"/>
              </a:spcAft>
              <a:buSzPct val="100000"/>
              <a:buFont typeface="Play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did you get there?</a:t>
            </a:r>
          </a:p>
          <a:p>
            <a:pPr marL="228600" indent="-228600">
              <a:spcAft>
                <a:spcPts val="400"/>
              </a:spcAft>
              <a:buSzPct val="100000"/>
              <a:buFont typeface="Play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did you go with?</a:t>
            </a:r>
          </a:p>
          <a:p>
            <a:pPr marL="228600" indent="-228600">
              <a:spcAft>
                <a:spcPts val="400"/>
              </a:spcAft>
              <a:buSzPct val="100000"/>
              <a:buFont typeface="Play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 you do?</a:t>
            </a:r>
          </a:p>
          <a:p>
            <a:pPr marL="228600" indent="-228600">
              <a:spcAft>
                <a:spcPts val="400"/>
              </a:spcAft>
              <a:buSzPct val="100000"/>
              <a:buFont typeface="Play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the best part of the trip?</a:t>
            </a:r>
          </a:p>
          <a:p>
            <a:pPr marL="228600" indent="-228600">
              <a:buSzPct val="100000"/>
              <a:buFont typeface="Play"/>
              <a:buAutoNum type="arabicPeriod"/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Example Answer:</a:t>
            </a:r>
          </a:p>
          <a:p>
            <a:pPr marL="0" indent="0">
              <a:buSzPct val="100000"/>
              <a:buNone/>
            </a:pP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"Last summer, I went to the mountains with my family. We traveled by car and stayed in a small cabin. We went hiking every day, and I loved the beautiful scenery. The best part was sitting around the fire at night and telling stories."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C3B4FDA-EC24-FE79-D459-E2C1A64E1DB8}"/>
              </a:ext>
            </a:extLst>
          </p:cNvPr>
          <p:cNvSpPr txBox="1"/>
          <p:nvPr/>
        </p:nvSpPr>
        <p:spPr>
          <a:xfrm>
            <a:off x="1123446" y="133931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noProof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Activity:</a:t>
            </a:r>
            <a:endParaRPr lang="en-US" sz="1600" kern="100" noProof="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55CFE6-FC44-B2E5-DCEE-64BA4CEB1E4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10310" y="1546386"/>
            <a:ext cx="360362" cy="179860"/>
          </a:xfrm>
          <a:prstGeom prst="rect">
            <a:avLst/>
          </a:prstGeom>
        </p:spPr>
      </p:pic>
      <p:sp>
        <p:nvSpPr>
          <p:cNvPr id="8" name="Google Shape;187;p11">
            <a:extLst>
              <a:ext uri="{FF2B5EF4-FFF2-40B4-BE49-F238E27FC236}">
                <a16:creationId xmlns:a16="http://schemas.microsoft.com/office/drawing/2014/main" id="{93B451DF-30FD-DF0F-8B57-F1E5FADEAC4A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HOLIDAY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0783F3EF-0F0B-695E-D8D6-7792C464B70C}"/>
              </a:ext>
            </a:extLst>
          </p:cNvPr>
          <p:cNvSpPr/>
          <p:nvPr/>
        </p:nvSpPr>
        <p:spPr>
          <a:xfrm rot="16200000">
            <a:off x="2214648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7CF7E2-F11C-8637-7D6A-F70730FC2655}"/>
              </a:ext>
            </a:extLst>
          </p:cNvPr>
          <p:cNvSpPr txBox="1"/>
          <p:nvPr/>
        </p:nvSpPr>
        <p:spPr>
          <a:xfrm>
            <a:off x="743803" y="926566"/>
            <a:ext cx="328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Travel Questions – Auxiliary or Not?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706976-60A7-025F-C2A6-32338DD84A8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4" y="1133636"/>
            <a:ext cx="360362" cy="179860"/>
          </a:xfrm>
          <a:prstGeom prst="rect">
            <a:avLst/>
          </a:prstGeom>
        </p:spPr>
      </p:pic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D6BA6E6F-59F4-05CA-7167-8DD402D85657}"/>
              </a:ext>
            </a:extLst>
          </p:cNvPr>
          <p:cNvSpPr txBox="1"/>
          <p:nvPr/>
        </p:nvSpPr>
        <p:spPr>
          <a:xfrm>
            <a:off x="509541" y="1587522"/>
            <a:ext cx="3883071" cy="223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7963" lvl="3" indent="-207963">
              <a:spcAft>
                <a:spcPts val="10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828800" algn="l"/>
              </a:tabLst>
            </a:pPr>
            <a:r>
              <a:rPr lang="en-US" sz="1400" kern="100" dirty="0">
                <a:latin typeface="Calibri" panose="020F0502020204030204" pitchFamily="34" charset="0"/>
                <a:cs typeface="Calibri" panose="020F0502020204030204" pitchFamily="34" charset="0"/>
              </a:rPr>
              <a:t>Fill in the blanks using the correct question format: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_______ (Who/What) helped you carry your suitcase?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_______ (Where/How) did you go on your last holiday?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_______ (Who/What) let you borrow a map?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_______ (What/Who) happened during the trip?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_______ (What/Who) do you want to visit next?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0FC69AE-FFE3-B3B1-F0B1-C724F6BCD0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841375"/>
            <a:ext cx="3883071" cy="4356100"/>
          </a:xfrm>
          <a:prstGeom prst="rect">
            <a:avLst/>
          </a:prstGeom>
        </p:spPr>
      </p:pic>
      <p:sp>
        <p:nvSpPr>
          <p:cNvPr id="8" name="Google Shape;187;p11">
            <a:extLst>
              <a:ext uri="{FF2B5EF4-FFF2-40B4-BE49-F238E27FC236}">
                <a16:creationId xmlns:a16="http://schemas.microsoft.com/office/drawing/2014/main" id="{8E7AB98C-20E6-E500-D056-2C387544BE34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HOLIDAY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877</Words>
  <Application>Microsoft Office PowerPoint</Application>
  <PresentationFormat>Presentación en pantalla (16:10)</PresentationFormat>
  <Paragraphs>119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Calibri</vt:lpstr>
      <vt:lpstr>Aptos</vt:lpstr>
      <vt:lpstr>Graphik Bold</vt:lpstr>
      <vt:lpstr>Graphik Regular</vt:lpstr>
      <vt:lpstr>Arial</vt:lpstr>
      <vt:lpstr>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About Your Holiday</dc:title>
  <dc:creator>Benjamín Caballero</dc:creator>
  <cp:lastModifiedBy>Eduardo Enrique Haro Yanqui</cp:lastModifiedBy>
  <cp:revision>48</cp:revision>
  <dcterms:created xsi:type="dcterms:W3CDTF">2025-02-25T15:21:10Z</dcterms:created>
  <dcterms:modified xsi:type="dcterms:W3CDTF">2025-03-28T17:41:55Z</dcterms:modified>
</cp:coreProperties>
</file>